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41" r:id="rId4"/>
    <p:sldId id="1277" r:id="rId5"/>
    <p:sldId id="1261" r:id="rId6"/>
    <p:sldId id="1278" r:id="rId7"/>
    <p:sldId id="1279" r:id="rId8"/>
    <p:sldId id="1280" r:id="rId9"/>
    <p:sldId id="1281" r:id="rId10"/>
    <p:sldId id="1282" r:id="rId11"/>
    <p:sldId id="1283" r:id="rId12"/>
    <p:sldId id="1284" r:id="rId13"/>
    <p:sldId id="1285" r:id="rId14"/>
    <p:sldId id="1286" r:id="rId15"/>
    <p:sldId id="1287" r:id="rId16"/>
    <p:sldId id="1288" r:id="rId17"/>
    <p:sldId id="1289"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03F37-1459-4A42-88A4-E3CE448FB356}" v="2566" dt="2021-09-03T21:05:59.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5,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2308324"/>
          </a:xfrm>
          <a:prstGeom prst="rect">
            <a:avLst/>
          </a:prstGeom>
          <a:noFill/>
        </p:spPr>
        <p:txBody>
          <a:bodyPr wrap="square" rtlCol="0">
            <a:spAutoFit/>
          </a:bodyPr>
          <a:lstStyle/>
          <a:p>
            <a:pPr algn="ctr"/>
            <a:r>
              <a:rPr lang="en-US" sz="3200" dirty="0"/>
              <a:t>What Believers are to Know About Christ’s Return</a:t>
            </a:r>
          </a:p>
          <a:p>
            <a:pPr algn="ctr"/>
            <a:r>
              <a:rPr lang="en-US" sz="2400" dirty="0"/>
              <a:t>“The Product of Biblical Hope”</a:t>
            </a:r>
          </a:p>
          <a:p>
            <a:pPr algn="ctr"/>
            <a:r>
              <a:rPr lang="en-US" sz="2800" i="1" dirty="0"/>
              <a:t>1 Thessalonians 4:13-18 </a:t>
            </a:r>
          </a:p>
          <a:p>
            <a:pPr algn="ctr"/>
            <a:r>
              <a:rPr lang="en-US" sz="2800" i="1" dirty="0"/>
              <a:t>(Part 4)</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1" y="852384"/>
            <a:ext cx="11767493" cy="6124754"/>
          </a:xfrm>
          <a:prstGeom prst="rect">
            <a:avLst/>
          </a:prstGeom>
          <a:noFill/>
        </p:spPr>
        <p:txBody>
          <a:bodyPr wrap="square" rtlCol="0">
            <a:spAutoFit/>
          </a:bodyPr>
          <a:lstStyle/>
          <a:p>
            <a:pPr algn="just"/>
            <a:r>
              <a:rPr lang="en-US" sz="2600" i="1" dirty="0">
                <a:latin typeface="Calibri" panose="020F0502020204030204" pitchFamily="34" charset="0"/>
                <a:cs typeface="Calibri" panose="020F0502020204030204" pitchFamily="34" charset="0"/>
              </a:rPr>
              <a:t>Acts 16:15</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And when she and her household had been baptized, she </a:t>
            </a:r>
            <a:r>
              <a:rPr lang="en-US" sz="2600" b="1" i="1" u="sng" dirty="0">
                <a:latin typeface="Calibri" panose="020F0502020204030204" pitchFamily="34" charset="0"/>
                <a:cs typeface="Calibri" panose="020F0502020204030204" pitchFamily="34" charset="0"/>
              </a:rPr>
              <a:t>urged</a:t>
            </a:r>
            <a:r>
              <a:rPr lang="en-US" sz="2600" i="1" dirty="0">
                <a:latin typeface="Calibri" panose="020F0502020204030204" pitchFamily="34" charset="0"/>
                <a:cs typeface="Calibri" panose="020F0502020204030204" pitchFamily="34" charset="0"/>
              </a:rPr>
              <a:t> us, saying, "If you have judged me to be faithful to the Lord, come into my house and stay." And she prevailed upon us.”</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Acts 16:39-40</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39 and they [the authorities] came and </a:t>
            </a:r>
            <a:r>
              <a:rPr lang="en-US" sz="2600" b="1" i="1" u="sng" dirty="0">
                <a:latin typeface="Calibri" panose="020F0502020204030204" pitchFamily="34" charset="0"/>
                <a:cs typeface="Calibri" panose="020F0502020204030204" pitchFamily="34" charset="0"/>
              </a:rPr>
              <a:t>appealed</a:t>
            </a:r>
            <a:r>
              <a:rPr lang="en-US" sz="2600" i="1" dirty="0">
                <a:latin typeface="Calibri" panose="020F0502020204030204" pitchFamily="34" charset="0"/>
                <a:cs typeface="Calibri" panose="020F0502020204030204" pitchFamily="34" charset="0"/>
              </a:rPr>
              <a:t> to them, and when they had brought them out, they kept begging them to leave the city. 40 They went out of the prison and entered the house of Lydia, and when they saw the brethren, they </a:t>
            </a:r>
            <a:r>
              <a:rPr lang="en-US" sz="2600" b="1" i="1" u="sng" dirty="0">
                <a:latin typeface="Calibri" panose="020F0502020204030204" pitchFamily="34" charset="0"/>
                <a:cs typeface="Calibri" panose="020F0502020204030204" pitchFamily="34" charset="0"/>
              </a:rPr>
              <a:t>encouraged</a:t>
            </a:r>
            <a:r>
              <a:rPr lang="en-US" sz="2600" i="1" dirty="0">
                <a:latin typeface="Calibri" panose="020F0502020204030204" pitchFamily="34" charset="0"/>
                <a:cs typeface="Calibri" panose="020F0502020204030204" pitchFamily="34" charset="0"/>
              </a:rPr>
              <a:t> them and departed.</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Romans 12:1</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Therefore I </a:t>
            </a:r>
            <a:r>
              <a:rPr lang="en-US" sz="2600" b="1" i="1" u="sng" dirty="0">
                <a:latin typeface="Calibri" panose="020F0502020204030204" pitchFamily="34" charset="0"/>
                <a:cs typeface="Calibri" panose="020F0502020204030204" pitchFamily="34" charset="0"/>
              </a:rPr>
              <a:t>urge</a:t>
            </a:r>
            <a:r>
              <a:rPr lang="en-US" sz="2600" i="1" dirty="0">
                <a:latin typeface="Calibri" panose="020F0502020204030204" pitchFamily="34" charset="0"/>
                <a:cs typeface="Calibri" panose="020F0502020204030204" pitchFamily="34" charset="0"/>
              </a:rPr>
              <a:t> you, brethren, by the mercies of God, to present your bodies a living and holy sacrifice, acceptable to God, which is your spiritual service of worship. </a:t>
            </a:r>
            <a:endParaRPr lang="en-US" sz="2600" dirty="0">
              <a:latin typeface="Calibri" panose="020F0502020204030204" pitchFamily="34" charset="0"/>
              <a:cs typeface="Calibri" panose="020F0502020204030204" pitchFamily="34" charset="0"/>
            </a:endParaRPr>
          </a:p>
          <a:p>
            <a:pPr algn="just"/>
            <a:r>
              <a:rPr lang="en-US" sz="2800" i="1" dirty="0">
                <a:latin typeface="Calibri" panose="020F0502020204030204" pitchFamily="34" charset="0"/>
                <a:cs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48010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1" y="852384"/>
            <a:ext cx="11767493" cy="5293757"/>
          </a:xfrm>
          <a:prstGeom prst="rect">
            <a:avLst/>
          </a:prstGeom>
          <a:noFill/>
        </p:spPr>
        <p:txBody>
          <a:bodyPr wrap="square" rtlCol="0">
            <a:spAutoFit/>
          </a:bodyPr>
          <a:lstStyle/>
          <a:p>
            <a:pPr algn="just"/>
            <a:r>
              <a:rPr lang="en-US" sz="2600" i="1" dirty="0">
                <a:latin typeface="Calibri" panose="020F0502020204030204" pitchFamily="34" charset="0"/>
                <a:cs typeface="Calibri" panose="020F0502020204030204" pitchFamily="34" charset="0"/>
              </a:rPr>
              <a:t>Romans 12:8</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or he who </a:t>
            </a:r>
            <a:r>
              <a:rPr lang="en-US" sz="2600" b="1" i="1" u="sng" dirty="0">
                <a:latin typeface="Calibri" panose="020F0502020204030204" pitchFamily="34" charset="0"/>
                <a:cs typeface="Calibri" panose="020F0502020204030204" pitchFamily="34" charset="0"/>
              </a:rPr>
              <a:t>exhorts</a:t>
            </a:r>
            <a:r>
              <a:rPr lang="en-US" sz="2600" i="1" dirty="0">
                <a:latin typeface="Calibri" panose="020F0502020204030204" pitchFamily="34" charset="0"/>
                <a:cs typeface="Calibri" panose="020F0502020204030204" pitchFamily="34" charset="0"/>
              </a:rPr>
              <a:t>, in his exhortation; he who gives, with liberality; he who leads, with diligence; he who shows mercy, with cheerfulness.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1 Corinthians 1:10</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Now I </a:t>
            </a:r>
            <a:r>
              <a:rPr lang="en-US" sz="2600" b="1" i="1" u="sng" dirty="0">
                <a:latin typeface="Calibri" panose="020F0502020204030204" pitchFamily="34" charset="0"/>
                <a:cs typeface="Calibri" panose="020F0502020204030204" pitchFamily="34" charset="0"/>
              </a:rPr>
              <a:t>exhort</a:t>
            </a:r>
            <a:r>
              <a:rPr lang="en-US" sz="2600" i="1" dirty="0">
                <a:latin typeface="Calibri" panose="020F0502020204030204" pitchFamily="34" charset="0"/>
                <a:cs typeface="Calibri" panose="020F0502020204030204" pitchFamily="34" charset="0"/>
              </a:rPr>
              <a:t> you, brethren, by the name of our Lord Jesus Christ, that you all agree and that there be no divisions among you, but that you be made complete in the same mind and in the same judgment.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1 Corinthians 4:13</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when we are slandered, we try to </a:t>
            </a:r>
            <a:r>
              <a:rPr lang="en-US" sz="2600" b="1" i="1" u="sng" dirty="0">
                <a:latin typeface="Calibri" panose="020F0502020204030204" pitchFamily="34" charset="0"/>
                <a:cs typeface="Calibri" panose="020F0502020204030204" pitchFamily="34" charset="0"/>
              </a:rPr>
              <a:t>conciliate</a:t>
            </a:r>
            <a:r>
              <a:rPr lang="en-US" sz="2600" i="1" dirty="0">
                <a:latin typeface="Calibri" panose="020F0502020204030204" pitchFamily="34" charset="0"/>
                <a:cs typeface="Calibri" panose="020F0502020204030204" pitchFamily="34" charset="0"/>
              </a:rPr>
              <a:t>; we have become as the scum of the world, the dregs of all things, even until now.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708384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1" y="852384"/>
            <a:ext cx="11767493" cy="6124754"/>
          </a:xfrm>
          <a:prstGeom prst="rect">
            <a:avLst/>
          </a:prstGeom>
          <a:noFill/>
        </p:spPr>
        <p:txBody>
          <a:bodyPr wrap="square" rtlCol="0">
            <a:spAutoFit/>
          </a:bodyPr>
          <a:lstStyle/>
          <a:p>
            <a:pPr algn="just"/>
            <a:r>
              <a:rPr lang="en-US" sz="2600" i="1" dirty="0">
                <a:latin typeface="Calibri" panose="020F0502020204030204" pitchFamily="34" charset="0"/>
                <a:cs typeface="Calibri" panose="020F0502020204030204" pitchFamily="34" charset="0"/>
              </a:rPr>
              <a:t>2 Corinthians 1:4</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…who </a:t>
            </a:r>
            <a:r>
              <a:rPr lang="en-US" sz="2600" b="1" i="1" u="sng" dirty="0">
                <a:latin typeface="Calibri" panose="020F0502020204030204" pitchFamily="34" charset="0"/>
                <a:cs typeface="Calibri" panose="020F0502020204030204" pitchFamily="34" charset="0"/>
              </a:rPr>
              <a:t>comforts</a:t>
            </a:r>
            <a:r>
              <a:rPr lang="en-US" sz="2600" i="1" dirty="0">
                <a:latin typeface="Calibri" panose="020F0502020204030204" pitchFamily="34" charset="0"/>
                <a:cs typeface="Calibri" panose="020F0502020204030204" pitchFamily="34" charset="0"/>
              </a:rPr>
              <a:t> us in all our affliction so that we will be able to </a:t>
            </a:r>
            <a:r>
              <a:rPr lang="en-US" sz="2600" b="1" i="1" u="sng" dirty="0">
                <a:latin typeface="Calibri" panose="020F0502020204030204" pitchFamily="34" charset="0"/>
                <a:cs typeface="Calibri" panose="020F0502020204030204" pitchFamily="34" charset="0"/>
              </a:rPr>
              <a:t>comfort</a:t>
            </a:r>
            <a:r>
              <a:rPr lang="en-US" sz="2600" i="1" dirty="0">
                <a:latin typeface="Calibri" panose="020F0502020204030204" pitchFamily="34" charset="0"/>
                <a:cs typeface="Calibri" panose="020F0502020204030204" pitchFamily="34" charset="0"/>
              </a:rPr>
              <a:t> those who are in any affliction with the comfort with which we ourselves are comforted by God. </a:t>
            </a:r>
            <a:endParaRPr lang="en-US" dirty="0">
              <a:latin typeface="Calibri" panose="020F0502020204030204" pitchFamily="34" charset="0"/>
              <a:cs typeface="Calibri" panose="020F0502020204030204" pitchFamily="34" charset="0"/>
            </a:endParaRPr>
          </a:p>
          <a:p>
            <a:pPr algn="just"/>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2 Corinthians 5:20</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Therefore, we are ambassadors for Christ, as though God were </a:t>
            </a:r>
            <a:r>
              <a:rPr lang="en-US" sz="2600" b="1" i="1" u="sng" dirty="0">
                <a:latin typeface="Calibri" panose="020F0502020204030204" pitchFamily="34" charset="0"/>
                <a:cs typeface="Calibri" panose="020F0502020204030204" pitchFamily="34" charset="0"/>
              </a:rPr>
              <a:t>making an appeal</a:t>
            </a:r>
            <a:r>
              <a:rPr lang="en-US" sz="2600" i="1" dirty="0">
                <a:latin typeface="Calibri" panose="020F0502020204030204" pitchFamily="34" charset="0"/>
                <a:cs typeface="Calibri" panose="020F0502020204030204" pitchFamily="34" charset="0"/>
              </a:rPr>
              <a:t> through us; we beg you on behalf of Christ, be reconciled to God. </a:t>
            </a:r>
            <a:endParaRPr lang="en-US" dirty="0">
              <a:latin typeface="Calibri" panose="020F0502020204030204" pitchFamily="34" charset="0"/>
              <a:cs typeface="Calibri" panose="020F0502020204030204" pitchFamily="34" charset="0"/>
            </a:endParaRPr>
          </a:p>
          <a:p>
            <a:pPr algn="just"/>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2 Corinthians 12:8</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Concerning this I </a:t>
            </a:r>
            <a:r>
              <a:rPr lang="en-US" sz="2600" b="1" i="1" u="sng" dirty="0">
                <a:latin typeface="Calibri" panose="020F0502020204030204" pitchFamily="34" charset="0"/>
                <a:cs typeface="Calibri" panose="020F0502020204030204" pitchFamily="34" charset="0"/>
              </a:rPr>
              <a:t>implored</a:t>
            </a:r>
            <a:r>
              <a:rPr lang="en-US" sz="2600" i="1" dirty="0">
                <a:latin typeface="Calibri" panose="020F0502020204030204" pitchFamily="34" charset="0"/>
                <a:cs typeface="Calibri" panose="020F0502020204030204" pitchFamily="34" charset="0"/>
              </a:rPr>
              <a:t> the Lord three times that it might leave me. </a:t>
            </a:r>
            <a:endParaRPr lang="en-US" dirty="0">
              <a:latin typeface="Calibri" panose="020F0502020204030204" pitchFamily="34" charset="0"/>
              <a:cs typeface="Calibri" panose="020F0502020204030204" pitchFamily="34" charset="0"/>
            </a:endParaRPr>
          </a:p>
          <a:p>
            <a:pPr algn="just"/>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1 Timothy 6:2</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Those who have believers as their masters must not be disrespectful to them because they are brethren, but must serve them all the more, because those who partake of the benefit are believers and beloved. Teach and </a:t>
            </a:r>
            <a:r>
              <a:rPr lang="en-US" sz="2600" b="1" i="1" u="sng" dirty="0">
                <a:latin typeface="Calibri" panose="020F0502020204030204" pitchFamily="34" charset="0"/>
                <a:cs typeface="Calibri" panose="020F0502020204030204" pitchFamily="34" charset="0"/>
              </a:rPr>
              <a:t>preach</a:t>
            </a:r>
            <a:r>
              <a:rPr lang="en-US" sz="2600" i="1" dirty="0">
                <a:latin typeface="Calibri" panose="020F0502020204030204" pitchFamily="34" charset="0"/>
                <a:cs typeface="Calibri" panose="020F0502020204030204" pitchFamily="34" charset="0"/>
              </a:rPr>
              <a:t> these principles.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774717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1750"/>
                                        <p:tgtEl>
                                          <p:spTgt spid="2">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175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1" y="852384"/>
            <a:ext cx="11767493" cy="5293757"/>
          </a:xfrm>
          <a:prstGeom prst="rect">
            <a:avLst/>
          </a:prstGeom>
          <a:noFill/>
        </p:spPr>
        <p:txBody>
          <a:bodyPr wrap="square" rtlCol="0">
            <a:spAutoFit/>
          </a:bodyPr>
          <a:lstStyle/>
          <a:p>
            <a:pPr algn="just"/>
            <a:r>
              <a:rPr lang="en-US" sz="2600" i="1" dirty="0">
                <a:latin typeface="Calibri" panose="020F0502020204030204" pitchFamily="34" charset="0"/>
                <a:cs typeface="Calibri" panose="020F0502020204030204" pitchFamily="34" charset="0"/>
              </a:rPr>
              <a:t>Titus 1:9</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holding fast the faithful word which is in accordance with the teaching, so that he will be able both to </a:t>
            </a:r>
            <a:r>
              <a:rPr lang="en-US" sz="2600" b="1" i="1" u="sng" dirty="0">
                <a:latin typeface="Calibri" panose="020F0502020204030204" pitchFamily="34" charset="0"/>
                <a:cs typeface="Calibri" panose="020F0502020204030204" pitchFamily="34" charset="0"/>
              </a:rPr>
              <a:t>exhort</a:t>
            </a:r>
            <a:r>
              <a:rPr lang="en-US" sz="2600" i="1" dirty="0">
                <a:latin typeface="Calibri" panose="020F0502020204030204" pitchFamily="34" charset="0"/>
                <a:cs typeface="Calibri" panose="020F0502020204030204" pitchFamily="34" charset="0"/>
              </a:rPr>
              <a:t> in sound doctrine and to refute those who contradict.</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Hebrews 3:13</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But </a:t>
            </a:r>
            <a:r>
              <a:rPr lang="en-US" sz="2600" b="1" i="1" u="sng" dirty="0">
                <a:latin typeface="Calibri" panose="020F0502020204030204" pitchFamily="34" charset="0"/>
                <a:cs typeface="Calibri" panose="020F0502020204030204" pitchFamily="34" charset="0"/>
              </a:rPr>
              <a:t>encourage</a:t>
            </a:r>
            <a:r>
              <a:rPr lang="en-US" sz="2600" i="1" dirty="0">
                <a:latin typeface="Calibri" panose="020F0502020204030204" pitchFamily="34" charset="0"/>
                <a:cs typeface="Calibri" panose="020F0502020204030204" pitchFamily="34" charset="0"/>
              </a:rPr>
              <a:t> one another day after day, as long as it is still called "Today," so that none of you will be hardened by the deceitfulness of sin.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Hebrews 10:24-25</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24 and let us consider how to stimulate [provoke] one another to love and good deeds, not forsaking our own assembling together, as is the habit of some, but </a:t>
            </a:r>
            <a:r>
              <a:rPr lang="en-US" sz="2600" b="1" i="1" u="sng" dirty="0">
                <a:latin typeface="Calibri" panose="020F0502020204030204" pitchFamily="34" charset="0"/>
                <a:cs typeface="Calibri" panose="020F0502020204030204" pitchFamily="34" charset="0"/>
              </a:rPr>
              <a:t>encouraging</a:t>
            </a:r>
            <a:r>
              <a:rPr lang="en-US" sz="2600" i="1" dirty="0">
                <a:latin typeface="Calibri" panose="020F0502020204030204" pitchFamily="34" charset="0"/>
                <a:cs typeface="Calibri" panose="020F0502020204030204" pitchFamily="34" charset="0"/>
              </a:rPr>
              <a:t> [exhorting, imploring] one another; and all the more as you see the day drawing near.</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473258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Helper/Comforter/Counselor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John 14:16</a:t>
            </a:r>
          </a:p>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I will ask the Father, and He will give you another </a:t>
            </a:r>
            <a:r>
              <a:rPr lang="en-US" sz="3600" b="1" i="1" u="sng" dirty="0">
                <a:effectLst/>
                <a:latin typeface="Calibri" panose="020F0502020204030204" pitchFamily="34" charset="0"/>
                <a:ea typeface="Times New Roman" panose="02020603050405020304" pitchFamily="18" charset="0"/>
                <a:cs typeface="Arial" panose="020B0604020202020204" pitchFamily="34" charset="0"/>
              </a:rPr>
              <a:t>Helper</a:t>
            </a:r>
            <a:r>
              <a:rPr lang="en-US" sz="3600" i="1" dirty="0">
                <a:effectLst/>
                <a:latin typeface="Calibri" panose="020F0502020204030204" pitchFamily="34" charset="0"/>
                <a:ea typeface="Times New Roman" panose="02020603050405020304" pitchFamily="18" charset="0"/>
                <a:cs typeface="Arial" panose="020B0604020202020204" pitchFamily="34" charset="0"/>
              </a:rPr>
              <a:t> [</a:t>
            </a:r>
            <a:r>
              <a:rPr lang="en-US" sz="3600" i="1" dirty="0" err="1">
                <a:effectLst/>
                <a:latin typeface="Calibri" panose="020F0502020204030204" pitchFamily="34" charset="0"/>
                <a:ea typeface="Times New Roman" panose="02020603050405020304" pitchFamily="18" charset="0"/>
                <a:cs typeface="Arial" panose="020B0604020202020204" pitchFamily="34" charset="0"/>
              </a:rPr>
              <a:t>parakletos</a:t>
            </a:r>
            <a:r>
              <a:rPr lang="en-US" sz="3600" i="1" dirty="0">
                <a:effectLst/>
                <a:latin typeface="Calibri" panose="020F0502020204030204" pitchFamily="34" charset="0"/>
                <a:ea typeface="Times New Roman" panose="02020603050405020304" pitchFamily="18" charset="0"/>
                <a:cs typeface="Arial" panose="020B0604020202020204" pitchFamily="34" charset="0"/>
              </a:rPr>
              <a:t>], that He may be with you forever</a:t>
            </a:r>
          </a:p>
          <a:p>
            <a:pPr marL="0" marR="0" algn="just">
              <a:spcBef>
                <a:spcPts val="0"/>
              </a:spcBef>
              <a:spcAft>
                <a:spcPts val="0"/>
              </a:spcAft>
            </a:pPr>
            <a:endParaRPr lang="en-US" sz="3600" i="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John 16:7</a:t>
            </a:r>
          </a:p>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But I tell you the truth, it is to your advantage that I go away; for if I do not go away, the </a:t>
            </a:r>
            <a:r>
              <a:rPr lang="en-US" sz="3600" b="1" i="1" u="sng" dirty="0">
                <a:effectLst/>
                <a:latin typeface="Calibri" panose="020F0502020204030204" pitchFamily="34" charset="0"/>
                <a:ea typeface="Times New Roman" panose="02020603050405020304" pitchFamily="18" charset="0"/>
                <a:cs typeface="Arial" panose="020B0604020202020204" pitchFamily="34" charset="0"/>
              </a:rPr>
              <a:t>Helper</a:t>
            </a:r>
            <a:r>
              <a:rPr lang="en-US" sz="3600" i="1" dirty="0">
                <a:effectLst/>
                <a:latin typeface="Calibri" panose="020F0502020204030204" pitchFamily="34" charset="0"/>
                <a:ea typeface="Times New Roman" panose="02020603050405020304" pitchFamily="18" charset="0"/>
                <a:cs typeface="Arial" panose="020B0604020202020204" pitchFamily="34" charset="0"/>
              </a:rPr>
              <a:t> [</a:t>
            </a:r>
            <a:r>
              <a:rPr lang="en-US" sz="3600" i="1" dirty="0" err="1">
                <a:effectLst/>
                <a:latin typeface="Calibri" panose="020F0502020204030204" pitchFamily="34" charset="0"/>
                <a:ea typeface="Times New Roman" panose="02020603050405020304" pitchFamily="18" charset="0"/>
                <a:cs typeface="Arial" panose="020B0604020202020204" pitchFamily="34" charset="0"/>
              </a:rPr>
              <a:t>parakletos</a:t>
            </a:r>
            <a:r>
              <a:rPr lang="en-US" sz="3600" i="1" dirty="0">
                <a:effectLst/>
                <a:latin typeface="Calibri" panose="020F0502020204030204" pitchFamily="34" charset="0"/>
                <a:ea typeface="Times New Roman" panose="02020603050405020304" pitchFamily="18" charset="0"/>
                <a:cs typeface="Arial" panose="020B0604020202020204" pitchFamily="34" charset="0"/>
              </a:rPr>
              <a:t>] will not come to you; but if I go, I will send Him to you.</a:t>
            </a:r>
          </a:p>
        </p:txBody>
      </p:sp>
    </p:spTree>
    <p:extLst>
      <p:ext uri="{BB962C8B-B14F-4D97-AF65-F5344CB8AC3E}">
        <p14:creationId xmlns:p14="http://schemas.microsoft.com/office/powerpoint/2010/main" val="18269229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IV.   The product of hope </a:t>
            </a:r>
            <a:r>
              <a:rPr lang="en-US" sz="3600" b="1" cap="none" baseline="30000" dirty="0">
                <a:solidFill>
                  <a:srgbClr val="92D050"/>
                </a:solidFill>
              </a:rPr>
              <a:t>(18)</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461665"/>
          </a:xfrm>
          <a:prstGeom prst="rect">
            <a:avLst/>
          </a:prstGeom>
          <a:noFill/>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rPr>
              <a:t>Therefore comfort one another with these words</a:t>
            </a:r>
            <a:r>
              <a:rPr lang="en-US" sz="2400" dirty="0">
                <a:effectLst/>
                <a:latin typeface="Calibri" panose="020F0502020204030204" pitchFamily="34" charset="0"/>
                <a:ea typeface="Times New Roman" panose="02020603050405020304" pitchFamily="18" charset="0"/>
              </a:rPr>
              <a:t>.</a:t>
            </a:r>
            <a:endParaRPr lang="en-US" sz="2400" dirty="0"/>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372763"/>
            <a:ext cx="11053379" cy="954107"/>
          </a:xfrm>
          <a:prstGeom prst="rect">
            <a:avLst/>
          </a:prstGeom>
          <a:noFill/>
        </p:spPr>
        <p:txBody>
          <a:bodyPr wrap="square" rtlCol="0">
            <a:spAutoFit/>
          </a:bodyPr>
          <a:lstStyle/>
          <a:p>
            <a:pPr marL="514350" indent="-514350" algn="just">
              <a:buFont typeface="+mj-lt"/>
              <a:buAutoNum type="alphaUcPeriod"/>
            </a:pPr>
            <a:r>
              <a:rPr lang="en-US" sz="2800" dirty="0"/>
              <a:t>The musing of hope (18a – </a:t>
            </a:r>
            <a:r>
              <a:rPr lang="en-US" sz="2800" i="1" dirty="0"/>
              <a:t>“Therefore…”</a:t>
            </a:r>
            <a:r>
              <a:rPr lang="en-US" sz="2800" dirty="0"/>
              <a:t>)</a:t>
            </a:r>
          </a:p>
          <a:p>
            <a:pPr marL="514350" indent="-514350" algn="just">
              <a:buFont typeface="+mj-lt"/>
              <a:buAutoNum type="alphaUcPeriod"/>
            </a:pPr>
            <a:r>
              <a:rPr lang="en-US" sz="2800" dirty="0"/>
              <a:t>The method of hope (18b – </a:t>
            </a:r>
            <a:r>
              <a:rPr lang="en-US" sz="2800" i="1" dirty="0"/>
              <a:t>“comfort one another…”</a:t>
            </a:r>
            <a:r>
              <a:rPr lang="en-US" sz="2800" dirty="0"/>
              <a:t>)</a:t>
            </a:r>
          </a:p>
        </p:txBody>
      </p:sp>
      <p:sp>
        <p:nvSpPr>
          <p:cNvPr id="7" name="TextBox 6">
            <a:extLst>
              <a:ext uri="{FF2B5EF4-FFF2-40B4-BE49-F238E27FC236}">
                <a16:creationId xmlns:a16="http://schemas.microsoft.com/office/drawing/2014/main" id="{5772D2E4-F162-4E1E-8A64-CA3E371018FB}"/>
              </a:ext>
            </a:extLst>
          </p:cNvPr>
          <p:cNvSpPr txBox="1"/>
          <p:nvPr/>
        </p:nvSpPr>
        <p:spPr>
          <a:xfrm>
            <a:off x="300682" y="2328759"/>
            <a:ext cx="11590636" cy="584775"/>
          </a:xfrm>
          <a:prstGeom prst="rect">
            <a:avLst/>
          </a:prstGeom>
          <a:noFill/>
        </p:spPr>
        <p:txBody>
          <a:bodyPr wrap="square" rtlCol="0">
            <a:spAutoFit/>
          </a:bodyPr>
          <a:lstStyle/>
          <a:p>
            <a:pPr marL="0" marR="0" algn="ctr">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Table 4">
            <a:extLst>
              <a:ext uri="{FF2B5EF4-FFF2-40B4-BE49-F238E27FC236}">
                <a16:creationId xmlns:a16="http://schemas.microsoft.com/office/drawing/2014/main" id="{625C7F3B-65C7-4C7A-8076-1765EC7921AD}"/>
              </a:ext>
            </a:extLst>
          </p:cNvPr>
          <p:cNvGraphicFramePr>
            <a:graphicFrameLocks noGrp="1"/>
          </p:cNvGraphicFramePr>
          <p:nvPr>
            <p:extLst>
              <p:ext uri="{D42A27DB-BD31-4B8C-83A1-F6EECF244321}">
                <p14:modId xmlns:p14="http://schemas.microsoft.com/office/powerpoint/2010/main" val="2925523543"/>
              </p:ext>
            </p:extLst>
          </p:nvPr>
        </p:nvGraphicFramePr>
        <p:xfrm>
          <a:off x="885826" y="2424641"/>
          <a:ext cx="10382250" cy="3878856"/>
        </p:xfrm>
        <a:graphic>
          <a:graphicData uri="http://schemas.openxmlformats.org/drawingml/2006/table">
            <a:tbl>
              <a:tblPr firstRow="1" bandRow="1">
                <a:tableStyleId>{D27102A9-8310-4765-A935-A1911B00CA55}</a:tableStyleId>
              </a:tblPr>
              <a:tblGrid>
                <a:gridCol w="3460750">
                  <a:extLst>
                    <a:ext uri="{9D8B030D-6E8A-4147-A177-3AD203B41FA5}">
                      <a16:colId xmlns:a16="http://schemas.microsoft.com/office/drawing/2014/main" val="35143599"/>
                    </a:ext>
                  </a:extLst>
                </a:gridCol>
                <a:gridCol w="3460750">
                  <a:extLst>
                    <a:ext uri="{9D8B030D-6E8A-4147-A177-3AD203B41FA5}">
                      <a16:colId xmlns:a16="http://schemas.microsoft.com/office/drawing/2014/main" val="777066295"/>
                    </a:ext>
                  </a:extLst>
                </a:gridCol>
                <a:gridCol w="3460750">
                  <a:extLst>
                    <a:ext uri="{9D8B030D-6E8A-4147-A177-3AD203B41FA5}">
                      <a16:colId xmlns:a16="http://schemas.microsoft.com/office/drawing/2014/main" val="867850080"/>
                    </a:ext>
                  </a:extLst>
                </a:gridCol>
              </a:tblGrid>
              <a:tr h="484857">
                <a:tc>
                  <a:txBody>
                    <a:bodyPr/>
                    <a:lstStyle/>
                    <a:p>
                      <a:r>
                        <a:rPr lang="en-US" b="0" dirty="0"/>
                        <a:t>To admonish</a:t>
                      </a:r>
                    </a:p>
                  </a:txBody>
                  <a:tcPr/>
                </a:tc>
                <a:tc>
                  <a:txBody>
                    <a:bodyPr/>
                    <a:lstStyle/>
                    <a:p>
                      <a:r>
                        <a:rPr lang="en-US" b="0" dirty="0"/>
                        <a:t>To encourage</a:t>
                      </a:r>
                    </a:p>
                  </a:txBody>
                  <a:tcPr/>
                </a:tc>
                <a:tc>
                  <a:txBody>
                    <a:bodyPr/>
                    <a:lstStyle/>
                    <a:p>
                      <a:r>
                        <a:rPr lang="en-US" b="0" dirty="0"/>
                        <a:t>To plead</a:t>
                      </a:r>
                    </a:p>
                  </a:txBody>
                  <a:tcPr/>
                </a:tc>
                <a:extLst>
                  <a:ext uri="{0D108BD9-81ED-4DB2-BD59-A6C34878D82A}">
                    <a16:rowId xmlns:a16="http://schemas.microsoft.com/office/drawing/2014/main" val="1099896411"/>
                  </a:ext>
                </a:extLst>
              </a:tr>
              <a:tr h="484857">
                <a:tc>
                  <a:txBody>
                    <a:bodyPr/>
                    <a:lstStyle/>
                    <a:p>
                      <a:r>
                        <a:rPr lang="en-US" dirty="0"/>
                        <a:t>To appeal</a:t>
                      </a:r>
                    </a:p>
                  </a:txBody>
                  <a:tcPr/>
                </a:tc>
                <a:tc>
                  <a:txBody>
                    <a:bodyPr/>
                    <a:lstStyle/>
                    <a:p>
                      <a:r>
                        <a:rPr lang="en-US" dirty="0"/>
                        <a:t>To entreat</a:t>
                      </a:r>
                    </a:p>
                  </a:txBody>
                  <a:tcPr/>
                </a:tc>
                <a:tc>
                  <a:txBody>
                    <a:bodyPr/>
                    <a:lstStyle/>
                    <a:p>
                      <a:r>
                        <a:rPr lang="en-US" dirty="0"/>
                        <a:t>To petition</a:t>
                      </a:r>
                    </a:p>
                  </a:txBody>
                  <a:tcPr/>
                </a:tc>
                <a:extLst>
                  <a:ext uri="{0D108BD9-81ED-4DB2-BD59-A6C34878D82A}">
                    <a16:rowId xmlns:a16="http://schemas.microsoft.com/office/drawing/2014/main" val="464313615"/>
                  </a:ext>
                </a:extLst>
              </a:tr>
              <a:tr h="484857">
                <a:tc>
                  <a:txBody>
                    <a:bodyPr/>
                    <a:lstStyle/>
                    <a:p>
                      <a:r>
                        <a:rPr lang="en-US" dirty="0"/>
                        <a:t>To advocate</a:t>
                      </a:r>
                    </a:p>
                  </a:txBody>
                  <a:tcPr/>
                </a:tc>
                <a:tc>
                  <a:txBody>
                    <a:bodyPr/>
                    <a:lstStyle/>
                    <a:p>
                      <a:r>
                        <a:rPr lang="en-US" dirty="0"/>
                        <a:t>To exhort</a:t>
                      </a:r>
                    </a:p>
                  </a:txBody>
                  <a:tcPr/>
                </a:tc>
                <a:tc>
                  <a:txBody>
                    <a:bodyPr/>
                    <a:lstStyle/>
                    <a:p>
                      <a:r>
                        <a:rPr lang="en-US" dirty="0"/>
                        <a:t>To preach</a:t>
                      </a:r>
                    </a:p>
                  </a:txBody>
                  <a:tcPr/>
                </a:tc>
                <a:extLst>
                  <a:ext uri="{0D108BD9-81ED-4DB2-BD59-A6C34878D82A}">
                    <a16:rowId xmlns:a16="http://schemas.microsoft.com/office/drawing/2014/main" val="4105178554"/>
                  </a:ext>
                </a:extLst>
              </a:tr>
              <a:tr h="484857">
                <a:tc>
                  <a:txBody>
                    <a:bodyPr/>
                    <a:lstStyle/>
                    <a:p>
                      <a:r>
                        <a:rPr lang="en-US" dirty="0"/>
                        <a:t>To be of benefit for another</a:t>
                      </a:r>
                    </a:p>
                  </a:txBody>
                  <a:tcPr/>
                </a:tc>
                <a:tc>
                  <a:txBody>
                    <a:bodyPr/>
                    <a:lstStyle/>
                    <a:p>
                      <a:r>
                        <a:rPr lang="en-US" dirty="0"/>
                        <a:t>To give</a:t>
                      </a:r>
                    </a:p>
                  </a:txBody>
                  <a:tcPr/>
                </a:tc>
                <a:tc>
                  <a:txBody>
                    <a:bodyPr/>
                    <a:lstStyle/>
                    <a:p>
                      <a:r>
                        <a:rPr lang="en-US" dirty="0"/>
                        <a:t>To render aid/help/assist</a:t>
                      </a:r>
                    </a:p>
                  </a:txBody>
                  <a:tcPr/>
                </a:tc>
                <a:extLst>
                  <a:ext uri="{0D108BD9-81ED-4DB2-BD59-A6C34878D82A}">
                    <a16:rowId xmlns:a16="http://schemas.microsoft.com/office/drawing/2014/main" val="3880827448"/>
                  </a:ext>
                </a:extLst>
              </a:tr>
              <a:tr h="484857">
                <a:tc>
                  <a:txBody>
                    <a:bodyPr/>
                    <a:lstStyle/>
                    <a:p>
                      <a:r>
                        <a:rPr lang="en-US" dirty="0"/>
                        <a:t>To beg</a:t>
                      </a:r>
                    </a:p>
                  </a:txBody>
                  <a:tcPr/>
                </a:tc>
                <a:tc>
                  <a:txBody>
                    <a:bodyPr/>
                    <a:lstStyle/>
                    <a:p>
                      <a:r>
                        <a:rPr lang="en-US" dirty="0"/>
                        <a:t>To implore</a:t>
                      </a:r>
                    </a:p>
                  </a:txBody>
                  <a:tcPr/>
                </a:tc>
                <a:tc>
                  <a:txBody>
                    <a:bodyPr/>
                    <a:lstStyle/>
                    <a:p>
                      <a:r>
                        <a:rPr lang="en-US" dirty="0"/>
                        <a:t>To request</a:t>
                      </a:r>
                    </a:p>
                  </a:txBody>
                  <a:tcPr/>
                </a:tc>
                <a:extLst>
                  <a:ext uri="{0D108BD9-81ED-4DB2-BD59-A6C34878D82A}">
                    <a16:rowId xmlns:a16="http://schemas.microsoft.com/office/drawing/2014/main" val="298751716"/>
                  </a:ext>
                </a:extLst>
              </a:tr>
              <a:tr h="484857">
                <a:tc>
                  <a:txBody>
                    <a:bodyPr/>
                    <a:lstStyle/>
                    <a:p>
                      <a:r>
                        <a:rPr lang="en-US" dirty="0"/>
                        <a:t>To beseech</a:t>
                      </a:r>
                    </a:p>
                  </a:txBody>
                  <a:tcPr/>
                </a:tc>
                <a:tc>
                  <a:txBody>
                    <a:bodyPr/>
                    <a:lstStyle/>
                    <a:p>
                      <a:r>
                        <a:rPr lang="en-US" dirty="0"/>
                        <a:t>To instruct or teach</a:t>
                      </a:r>
                    </a:p>
                  </a:txBody>
                  <a:tcPr/>
                </a:tc>
                <a:tc>
                  <a:txBody>
                    <a:bodyPr/>
                    <a:lstStyle/>
                    <a:p>
                      <a:r>
                        <a:rPr lang="en-US" dirty="0"/>
                        <a:t>To speak in favor/defense of</a:t>
                      </a:r>
                    </a:p>
                  </a:txBody>
                  <a:tcPr/>
                </a:tc>
                <a:extLst>
                  <a:ext uri="{0D108BD9-81ED-4DB2-BD59-A6C34878D82A}">
                    <a16:rowId xmlns:a16="http://schemas.microsoft.com/office/drawing/2014/main" val="2661645930"/>
                  </a:ext>
                </a:extLst>
              </a:tr>
              <a:tr h="484857">
                <a:tc>
                  <a:txBody>
                    <a:bodyPr/>
                    <a:lstStyle/>
                    <a:p>
                      <a:r>
                        <a:rPr lang="en-US" dirty="0"/>
                        <a:t>To comfort</a:t>
                      </a:r>
                    </a:p>
                  </a:txBody>
                  <a:tcPr/>
                </a:tc>
                <a:tc>
                  <a:txBody>
                    <a:bodyPr/>
                    <a:lstStyle/>
                    <a:p>
                      <a:r>
                        <a:rPr lang="en-US" dirty="0"/>
                        <a:t>To invite</a:t>
                      </a:r>
                    </a:p>
                  </a:txBody>
                  <a:tcPr/>
                </a:tc>
                <a:tc>
                  <a:txBody>
                    <a:bodyPr/>
                    <a:lstStyle/>
                    <a:p>
                      <a:r>
                        <a:rPr lang="en-US" dirty="0"/>
                        <a:t>To summon</a:t>
                      </a:r>
                    </a:p>
                  </a:txBody>
                  <a:tcPr/>
                </a:tc>
                <a:extLst>
                  <a:ext uri="{0D108BD9-81ED-4DB2-BD59-A6C34878D82A}">
                    <a16:rowId xmlns:a16="http://schemas.microsoft.com/office/drawing/2014/main" val="1414743789"/>
                  </a:ext>
                </a:extLst>
              </a:tr>
              <a:tr h="484857">
                <a:tc>
                  <a:txBody>
                    <a:bodyPr/>
                    <a:lstStyle/>
                    <a:p>
                      <a:r>
                        <a:rPr lang="en-US" dirty="0"/>
                        <a:t>To console or </a:t>
                      </a:r>
                      <a:r>
                        <a:rPr lang="en-US" dirty="0" err="1"/>
                        <a:t>consiliate</a:t>
                      </a:r>
                      <a:endParaRPr lang="en-US" dirty="0"/>
                    </a:p>
                  </a:txBody>
                  <a:tcPr/>
                </a:tc>
                <a:tc>
                  <a:txBody>
                    <a:bodyPr/>
                    <a:lstStyle/>
                    <a:p>
                      <a:r>
                        <a:rPr lang="en-US" dirty="0"/>
                        <a:t>To make and appeal</a:t>
                      </a:r>
                    </a:p>
                  </a:txBody>
                  <a:tcPr/>
                </a:tc>
                <a:tc>
                  <a:txBody>
                    <a:bodyPr/>
                    <a:lstStyle/>
                    <a:p>
                      <a:r>
                        <a:rPr lang="en-US" dirty="0"/>
                        <a:t>To urge, earnestly ask for</a:t>
                      </a:r>
                    </a:p>
                  </a:txBody>
                  <a:tcPr/>
                </a:tc>
                <a:extLst>
                  <a:ext uri="{0D108BD9-81ED-4DB2-BD59-A6C34878D82A}">
                    <a16:rowId xmlns:a16="http://schemas.microsoft.com/office/drawing/2014/main" val="2313590716"/>
                  </a:ext>
                </a:extLst>
              </a:tr>
            </a:tbl>
          </a:graphicData>
        </a:graphic>
      </p:graphicFrame>
    </p:spTree>
    <p:extLst>
      <p:ext uri="{BB962C8B-B14F-4D97-AF65-F5344CB8AC3E}">
        <p14:creationId xmlns:p14="http://schemas.microsoft.com/office/powerpoint/2010/main" val="27384680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IV.   The product of hope </a:t>
            </a:r>
            <a:r>
              <a:rPr lang="en-US" sz="3600" b="1" cap="none" baseline="30000" dirty="0">
                <a:solidFill>
                  <a:srgbClr val="92D050"/>
                </a:solidFill>
              </a:rPr>
              <a:t>(18)</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461665"/>
          </a:xfrm>
          <a:prstGeom prst="rect">
            <a:avLst/>
          </a:prstGeom>
          <a:noFill/>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rPr>
              <a:t>Therefore comfort one another with these words</a:t>
            </a:r>
            <a:r>
              <a:rPr lang="en-US" sz="2400" dirty="0">
                <a:effectLst/>
                <a:latin typeface="Calibri" panose="020F0502020204030204" pitchFamily="34" charset="0"/>
                <a:ea typeface="Times New Roman" panose="02020603050405020304" pitchFamily="18" charset="0"/>
              </a:rPr>
              <a:t>.</a:t>
            </a:r>
            <a:endParaRPr lang="en-US" sz="2400" dirty="0"/>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372763"/>
            <a:ext cx="11053379" cy="1815882"/>
          </a:xfrm>
          <a:prstGeom prst="rect">
            <a:avLst/>
          </a:prstGeom>
          <a:noFill/>
        </p:spPr>
        <p:txBody>
          <a:bodyPr wrap="square" rtlCol="0">
            <a:spAutoFit/>
          </a:bodyPr>
          <a:lstStyle/>
          <a:p>
            <a:pPr marL="514350" indent="-514350" algn="just">
              <a:buFont typeface="+mj-lt"/>
              <a:buAutoNum type="alphaUcPeriod"/>
            </a:pPr>
            <a:r>
              <a:rPr lang="en-US" sz="2800" dirty="0"/>
              <a:t>The musing of hope (18a – </a:t>
            </a:r>
            <a:r>
              <a:rPr lang="en-US" sz="2800" i="1" dirty="0"/>
              <a:t>“Therefore…”</a:t>
            </a:r>
            <a:r>
              <a:rPr lang="en-US" sz="2800" dirty="0"/>
              <a:t>)</a:t>
            </a:r>
          </a:p>
          <a:p>
            <a:pPr marL="514350" indent="-514350" algn="just">
              <a:buFont typeface="+mj-lt"/>
              <a:buAutoNum type="alphaUcPeriod"/>
            </a:pPr>
            <a:r>
              <a:rPr lang="en-US" sz="2800" dirty="0"/>
              <a:t>The method of hope (18b – </a:t>
            </a:r>
            <a:r>
              <a:rPr lang="en-US" sz="2800" i="1" dirty="0"/>
              <a:t>“comfort one another…”</a:t>
            </a:r>
            <a:r>
              <a:rPr lang="en-US" sz="2800" dirty="0"/>
              <a:t>)</a:t>
            </a:r>
          </a:p>
          <a:p>
            <a:pPr marL="514350" indent="-514350" algn="just">
              <a:buFont typeface="+mj-lt"/>
              <a:buAutoNum type="alphaUcPeriod"/>
            </a:pPr>
            <a:r>
              <a:rPr lang="en-US" sz="2800" dirty="0"/>
              <a:t>The message of hope (18c – </a:t>
            </a:r>
            <a:r>
              <a:rPr lang="en-US" sz="2800" i="1" dirty="0"/>
              <a:t>“with these words.”</a:t>
            </a:r>
            <a:r>
              <a:rPr lang="en-US" sz="2800" dirty="0"/>
              <a:t>)</a:t>
            </a:r>
            <a:endParaRPr lang="en-US" sz="2800" i="1" dirty="0"/>
          </a:p>
          <a:p>
            <a:pPr marL="971550" lvl="1" indent="-514350" algn="just">
              <a:buFont typeface="Wingdings" panose="05000000000000000000" pitchFamily="2" charset="2"/>
              <a:buChar char="§"/>
            </a:pPr>
            <a:r>
              <a:rPr lang="en-US" sz="2800" dirty="0"/>
              <a:t>Lit. “</a:t>
            </a:r>
            <a:r>
              <a:rPr lang="en-US" sz="2800" i="1" dirty="0"/>
              <a:t>in the words of these.”</a:t>
            </a:r>
          </a:p>
        </p:txBody>
      </p:sp>
    </p:spTree>
    <p:extLst>
      <p:ext uri="{BB962C8B-B14F-4D97-AF65-F5344CB8AC3E}">
        <p14:creationId xmlns:p14="http://schemas.microsoft.com/office/powerpoint/2010/main" val="27452664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5,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2308324"/>
          </a:xfrm>
          <a:prstGeom prst="rect">
            <a:avLst/>
          </a:prstGeom>
          <a:noFill/>
        </p:spPr>
        <p:txBody>
          <a:bodyPr wrap="square" rtlCol="0">
            <a:spAutoFit/>
          </a:bodyPr>
          <a:lstStyle/>
          <a:p>
            <a:pPr algn="ctr"/>
            <a:r>
              <a:rPr lang="en-US" sz="3200" dirty="0"/>
              <a:t>What Believers are to Know About Christ’s Return</a:t>
            </a:r>
          </a:p>
          <a:p>
            <a:pPr algn="ctr"/>
            <a:r>
              <a:rPr lang="en-US" sz="2400" dirty="0"/>
              <a:t>“The Product of Biblical Hope”</a:t>
            </a:r>
          </a:p>
          <a:p>
            <a:pPr algn="ctr"/>
            <a:r>
              <a:rPr lang="en-US" sz="2800" i="1" dirty="0"/>
              <a:t>1 Thessalonians 4:13-18 </a:t>
            </a:r>
          </a:p>
          <a:p>
            <a:pPr algn="ctr"/>
            <a:r>
              <a:rPr lang="en-US" sz="2800" i="1" dirty="0"/>
              <a:t>(Part 4)</a:t>
            </a:r>
          </a:p>
        </p:txBody>
      </p:sp>
    </p:spTree>
    <p:extLst>
      <p:ext uri="{BB962C8B-B14F-4D97-AF65-F5344CB8AC3E}">
        <p14:creationId xmlns:p14="http://schemas.microsoft.com/office/powerpoint/2010/main" val="215334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24671"/>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13 But we do not want you to be uninformed, brethren, about those who are asleep, so that you will not grieve as do the rest who have no hope. 14 For if we believe that Jesus died and rose again, even so God will bring with Him those who have fallen asleep in Jesus. 15 For this we say to you by the word of the Lord, that we who are alive and remain until the coming of the Lord, will not precede those who have fallen asleep. 16 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a:t>
            </a:r>
            <a:r>
              <a:rPr lang="en-US" sz="3200" dirty="0">
                <a:effectLst/>
                <a:latin typeface="Calibri" panose="020F0502020204030204" pitchFamily="34" charset="0"/>
                <a:ea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03112"/>
          </a:xfrm>
          <a:prstGeom prst="rect">
            <a:avLst/>
          </a:prstGeom>
          <a:noFill/>
        </p:spPr>
        <p:txBody>
          <a:bodyPr wrap="square" rtlCol="0">
            <a:spAutoFit/>
          </a:bodyPr>
          <a:lstStyle/>
          <a:p>
            <a:pPr marL="857250" marR="0" indent="-857250" algn="just">
              <a:lnSpc>
                <a:spcPct val="97000"/>
              </a:lnSpc>
              <a:spcBef>
                <a:spcPts val="0"/>
              </a:spcBef>
              <a:spcAft>
                <a:spcPts val="0"/>
              </a:spcAft>
              <a:buAutoNum type="romanUcPeriod"/>
            </a:pPr>
            <a:r>
              <a:rPr lang="en-US" sz="3200" dirty="0">
                <a:latin typeface="Arial" panose="020B0604020202020204" pitchFamily="34" charset="0"/>
                <a:ea typeface="Times New Roman" panose="02020603050405020304" pitchFamily="18" charset="0"/>
              </a:rPr>
              <a:t>The </a:t>
            </a:r>
            <a:r>
              <a:rPr lang="en-US" sz="3200" b="1" u="sng" dirty="0">
                <a:latin typeface="Arial" panose="020B0604020202020204" pitchFamily="34" charset="0"/>
                <a:ea typeface="Times New Roman" panose="02020603050405020304" pitchFamily="18" charset="0"/>
              </a:rPr>
              <a:t>problem</a:t>
            </a:r>
            <a:r>
              <a:rPr lang="en-US" sz="3200" dirty="0">
                <a:latin typeface="Arial" panose="020B0604020202020204" pitchFamily="34" charset="0"/>
                <a:ea typeface="Times New Roman" panose="02020603050405020304" pitchFamily="18" charset="0"/>
              </a:rPr>
              <a:t> of hope (4:13)</a:t>
            </a:r>
          </a:p>
          <a:p>
            <a:pPr marL="857250" marR="0" indent="-857250" algn="just">
              <a:lnSpc>
                <a:spcPct val="97000"/>
              </a:lnSpc>
              <a:spcBef>
                <a:spcPts val="0"/>
              </a:spcBef>
              <a:spcAft>
                <a:spcPts val="0"/>
              </a:spcAft>
              <a:buAutoNum type="romanUcPeriod"/>
            </a:pPr>
            <a:r>
              <a:rPr lang="en-US" sz="3200" dirty="0">
                <a:effectLst/>
                <a:latin typeface="Arial" panose="020B0604020202020204" pitchFamily="34" charset="0"/>
                <a:ea typeface="Calibri" panose="020F0502020204030204" pitchFamily="34" charset="0"/>
                <a:cs typeface="Calibri" panose="020F0502020204030204" pitchFamily="34" charset="0"/>
              </a:rPr>
              <a:t>The </a:t>
            </a:r>
            <a:r>
              <a:rPr lang="en-US" sz="3200" b="1" u="sng" dirty="0">
                <a:effectLst/>
                <a:latin typeface="Arial" panose="020B0604020202020204" pitchFamily="34" charset="0"/>
                <a:ea typeface="Calibri" panose="020F0502020204030204" pitchFamily="34" charset="0"/>
                <a:cs typeface="Calibri" panose="020F0502020204030204" pitchFamily="34" charset="0"/>
              </a:rPr>
              <a:t>proofs</a:t>
            </a:r>
            <a:r>
              <a:rPr lang="en-US" sz="3200" dirty="0">
                <a:effectLst/>
                <a:latin typeface="Arial" panose="020B0604020202020204" pitchFamily="34" charset="0"/>
                <a:ea typeface="Calibri" panose="020F0502020204030204" pitchFamily="34" charset="0"/>
                <a:cs typeface="Calibri" panose="020F0502020204030204" pitchFamily="34" charset="0"/>
              </a:rPr>
              <a:t> of hope (4:14)</a:t>
            </a:r>
          </a:p>
          <a:p>
            <a:pPr marL="857250" marR="0" indent="-857250" algn="just">
              <a:lnSpc>
                <a:spcPct val="97000"/>
              </a:lnSpc>
              <a:spcBef>
                <a:spcPts val="0"/>
              </a:spcBef>
              <a:spcAft>
                <a:spcPts val="0"/>
              </a:spcAft>
              <a:buAutoNum type="romanUcPeriod"/>
            </a:pPr>
            <a:r>
              <a:rPr lang="en-US" sz="3200" dirty="0">
                <a:latin typeface="Arial" panose="020B0604020202020204" pitchFamily="34" charset="0"/>
                <a:ea typeface="Calibri" panose="020F0502020204030204" pitchFamily="34" charset="0"/>
                <a:cs typeface="Calibri" panose="020F0502020204030204" pitchFamily="34" charset="0"/>
              </a:rPr>
              <a:t>The </a:t>
            </a:r>
            <a:r>
              <a:rPr lang="en-US" sz="3200" b="1" u="sng" dirty="0">
                <a:latin typeface="Arial" panose="020B0604020202020204" pitchFamily="34" charset="0"/>
                <a:ea typeface="Calibri" panose="020F0502020204030204" pitchFamily="34" charset="0"/>
                <a:cs typeface="Calibri" panose="020F0502020204030204" pitchFamily="34" charset="0"/>
              </a:rPr>
              <a:t>promises</a:t>
            </a:r>
            <a:r>
              <a:rPr lang="en-US" sz="3200" dirty="0">
                <a:latin typeface="Arial" panose="020B0604020202020204" pitchFamily="34" charset="0"/>
                <a:ea typeface="Calibri" panose="020F0502020204030204" pitchFamily="34" charset="0"/>
                <a:cs typeface="Calibri" panose="020F0502020204030204" pitchFamily="34" charset="0"/>
              </a:rPr>
              <a:t> of hope (4:15-17)</a:t>
            </a:r>
          </a:p>
          <a:p>
            <a:pPr marL="857250" marR="0" indent="-857250" algn="just">
              <a:lnSpc>
                <a:spcPct val="97000"/>
              </a:lnSpc>
              <a:spcBef>
                <a:spcPts val="0"/>
              </a:spcBef>
              <a:spcAft>
                <a:spcPts val="0"/>
              </a:spcAft>
              <a:buAutoNum type="romanUcPeriod"/>
            </a:pPr>
            <a:r>
              <a:rPr lang="en-US" sz="3200" dirty="0">
                <a:latin typeface="Arial" panose="020B0604020202020204" pitchFamily="34" charset="0"/>
                <a:ea typeface="Calibri" panose="020F0502020204030204" pitchFamily="34" charset="0"/>
                <a:cs typeface="Calibri" panose="020F0502020204030204" pitchFamily="34" charset="0"/>
              </a:rPr>
              <a:t>The </a:t>
            </a:r>
            <a:r>
              <a:rPr lang="en-US" sz="3200" b="1" u="sng" dirty="0">
                <a:latin typeface="Arial" panose="020B0604020202020204" pitchFamily="34" charset="0"/>
                <a:ea typeface="Calibri" panose="020F0502020204030204" pitchFamily="34" charset="0"/>
                <a:cs typeface="Calibri" panose="020F0502020204030204" pitchFamily="34" charset="0"/>
              </a:rPr>
              <a:t>product</a:t>
            </a:r>
            <a:r>
              <a:rPr lang="en-US" sz="3200" dirty="0">
                <a:latin typeface="Arial" panose="020B0604020202020204" pitchFamily="34" charset="0"/>
                <a:ea typeface="Calibri" panose="020F0502020204030204" pitchFamily="34" charset="0"/>
                <a:cs typeface="Calibri" panose="020F0502020204030204" pitchFamily="34" charset="0"/>
              </a:rPr>
              <a:t> of hope (4:18)</a:t>
            </a:r>
            <a:endParaRPr lang="en-US" sz="28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0214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3:2-3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2 Beloved, now we are children of God, and it has not appeared as yet what we will be. We know that when He appears, we will be like Him, because we will see Him just as He is. 3 And everyone who has this hope fixed on Him purifies himself, just as He is pure.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148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IV.   The product of hope </a:t>
            </a:r>
            <a:r>
              <a:rPr lang="en-US" sz="3600" b="1" cap="none" baseline="30000" dirty="0">
                <a:solidFill>
                  <a:srgbClr val="92D050"/>
                </a:solidFill>
              </a:rPr>
              <a:t>(18)</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461665"/>
          </a:xfrm>
          <a:prstGeom prst="rect">
            <a:avLst/>
          </a:prstGeom>
          <a:noFill/>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rPr>
              <a:t>Therefore comfort one another with these words</a:t>
            </a:r>
            <a:r>
              <a:rPr lang="en-US" sz="2400" dirty="0">
                <a:effectLst/>
                <a:latin typeface="Calibri" panose="020F0502020204030204" pitchFamily="34" charset="0"/>
                <a:ea typeface="Times New Roman" panose="02020603050405020304" pitchFamily="18" charset="0"/>
              </a:rPr>
              <a:t>.</a:t>
            </a:r>
            <a:endParaRPr lang="en-US" sz="2400" dirty="0"/>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372763"/>
            <a:ext cx="11053379" cy="954107"/>
          </a:xfrm>
          <a:prstGeom prst="rect">
            <a:avLst/>
          </a:prstGeom>
          <a:noFill/>
        </p:spPr>
        <p:txBody>
          <a:bodyPr wrap="square" rtlCol="0">
            <a:spAutoFit/>
          </a:bodyPr>
          <a:lstStyle/>
          <a:p>
            <a:pPr marL="514350" indent="-514350" algn="just">
              <a:buFont typeface="+mj-lt"/>
              <a:buAutoNum type="alphaUcPeriod"/>
            </a:pPr>
            <a:r>
              <a:rPr lang="en-US" sz="2800" dirty="0"/>
              <a:t>The musing of hope (18a – </a:t>
            </a:r>
            <a:r>
              <a:rPr lang="en-US" sz="2800" i="1" dirty="0"/>
              <a:t>“Therefore…”</a:t>
            </a:r>
            <a:r>
              <a:rPr lang="en-US" sz="2800" dirty="0"/>
              <a:t>)</a:t>
            </a:r>
          </a:p>
          <a:p>
            <a:pPr marL="971550" lvl="1" indent="-514350" algn="just">
              <a:buFont typeface="Wingdings" panose="05000000000000000000" pitchFamily="2" charset="2"/>
              <a:buChar char="§"/>
            </a:pPr>
            <a:r>
              <a:rPr lang="en-US" sz="2800" i="1" dirty="0"/>
              <a:t>“Therefore…” </a:t>
            </a:r>
            <a:r>
              <a:rPr lang="en-US" sz="2800" dirty="0"/>
              <a:t>carries the idea of “so that”</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2824059"/>
            <a:ext cx="11590636" cy="3539430"/>
          </a:xfrm>
          <a:prstGeom prst="rect">
            <a:avLst/>
          </a:prstGeom>
          <a:noFill/>
        </p:spPr>
        <p:txBody>
          <a:bodyPr wrap="square" rtlCol="0">
            <a:spAutoFit/>
          </a:bodyPr>
          <a:lstStyle/>
          <a:p>
            <a:pPr algn="just"/>
            <a:r>
              <a:rPr lang="en-US" sz="2800" i="1" dirty="0"/>
              <a:t>6 You also became imitators of us and of the Lord, having received the word in much tribulation with the joy of the Holy Spirit, 7 </a:t>
            </a:r>
            <a:r>
              <a:rPr lang="en-US" sz="2800" b="1" i="1" u="sng" dirty="0"/>
              <a:t>so</a:t>
            </a:r>
            <a:r>
              <a:rPr lang="en-US" sz="2800" b="1" i="1" dirty="0"/>
              <a:t> </a:t>
            </a:r>
            <a:r>
              <a:rPr lang="en-US" sz="2800" b="1" i="1" u="sng" dirty="0"/>
              <a:t>that</a:t>
            </a:r>
            <a:r>
              <a:rPr lang="en-US" sz="2800" i="1" dirty="0"/>
              <a:t> [therefore] you became an example to all the believers in Macedonia and in Achaia. 8 For the word of the Lord has sounded forth from you, not only in Macedonia and Achaia, but also in every place your faith toward God has gone forth, </a:t>
            </a:r>
            <a:r>
              <a:rPr lang="en-US" sz="2800" b="1" i="1" u="sng" dirty="0"/>
              <a:t>so</a:t>
            </a:r>
            <a:r>
              <a:rPr lang="en-US" sz="2800" b="1" i="1" dirty="0"/>
              <a:t> </a:t>
            </a:r>
            <a:r>
              <a:rPr lang="en-US" sz="2800" b="1" i="1" u="sng" dirty="0"/>
              <a:t>that</a:t>
            </a:r>
            <a:r>
              <a:rPr lang="en-US" sz="2800" i="1" dirty="0"/>
              <a:t> [therefore] we have no need to say anything. (1 Thessalonians 1:6-8)</a:t>
            </a:r>
            <a:endParaRPr lang="en-US" sz="2800" dirty="0"/>
          </a:p>
        </p:txBody>
      </p:sp>
    </p:spTree>
    <p:extLst>
      <p:ext uri="{BB962C8B-B14F-4D97-AF65-F5344CB8AC3E}">
        <p14:creationId xmlns:p14="http://schemas.microsoft.com/office/powerpoint/2010/main" val="11547736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par>
                                <p:cTn id="8" presetID="10" presetClass="entr" presetSubtype="0" fill="hold" grpId="0" nodeType="withEffect">
                                  <p:stCondLst>
                                    <p:cond delay="725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75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IV.   The product of hope </a:t>
            </a:r>
            <a:r>
              <a:rPr lang="en-US" sz="3600" b="1" cap="none" baseline="30000" dirty="0">
                <a:solidFill>
                  <a:srgbClr val="92D050"/>
                </a:solidFill>
              </a:rPr>
              <a:t>(18)</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461665"/>
          </a:xfrm>
          <a:prstGeom prst="rect">
            <a:avLst/>
          </a:prstGeom>
          <a:noFill/>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rPr>
              <a:t>Therefore comfort one another with these words</a:t>
            </a:r>
            <a:r>
              <a:rPr lang="en-US" sz="2400" dirty="0">
                <a:effectLst/>
                <a:latin typeface="Calibri" panose="020F0502020204030204" pitchFamily="34" charset="0"/>
                <a:ea typeface="Times New Roman" panose="02020603050405020304" pitchFamily="18" charset="0"/>
              </a:rPr>
              <a:t>.</a:t>
            </a:r>
            <a:endParaRPr lang="en-US" sz="2400" dirty="0"/>
          </a:p>
        </p:txBody>
      </p:sp>
      <p:sp>
        <p:nvSpPr>
          <p:cNvPr id="5" name="TextBox 4">
            <a:extLst>
              <a:ext uri="{FF2B5EF4-FFF2-40B4-BE49-F238E27FC236}">
                <a16:creationId xmlns:a16="http://schemas.microsoft.com/office/drawing/2014/main" id="{E7ED38FC-DE3C-4AFF-A67A-EEA9FE88D556}"/>
              </a:ext>
            </a:extLst>
          </p:cNvPr>
          <p:cNvSpPr txBox="1"/>
          <p:nvPr/>
        </p:nvSpPr>
        <p:spPr>
          <a:xfrm>
            <a:off x="310829" y="1372763"/>
            <a:ext cx="11053379" cy="954107"/>
          </a:xfrm>
          <a:prstGeom prst="rect">
            <a:avLst/>
          </a:prstGeom>
          <a:noFill/>
        </p:spPr>
        <p:txBody>
          <a:bodyPr wrap="square" rtlCol="0">
            <a:spAutoFit/>
          </a:bodyPr>
          <a:lstStyle/>
          <a:p>
            <a:pPr marL="514350" indent="-514350" algn="just">
              <a:buFont typeface="+mj-lt"/>
              <a:buAutoNum type="alphaUcPeriod"/>
            </a:pPr>
            <a:r>
              <a:rPr lang="en-US" sz="2800" dirty="0"/>
              <a:t>The musing of hope (18a – </a:t>
            </a:r>
            <a:r>
              <a:rPr lang="en-US" sz="2800" i="1" dirty="0"/>
              <a:t>“Therefore…”</a:t>
            </a:r>
            <a:r>
              <a:rPr lang="en-US" sz="2800" dirty="0"/>
              <a:t>)</a:t>
            </a:r>
          </a:p>
          <a:p>
            <a:pPr marL="514350" indent="-514350" algn="just">
              <a:buFont typeface="+mj-lt"/>
              <a:buAutoNum type="alphaUcPeriod"/>
            </a:pPr>
            <a:r>
              <a:rPr lang="en-US" sz="2800" dirty="0"/>
              <a:t>The method of hope (18b – </a:t>
            </a:r>
            <a:r>
              <a:rPr lang="en-US" sz="2800" i="1" dirty="0"/>
              <a:t>“comfort one another…”</a:t>
            </a:r>
            <a:r>
              <a:rPr lang="en-US" sz="2800" dirty="0"/>
              <a:t>)</a:t>
            </a:r>
          </a:p>
        </p:txBody>
      </p:sp>
      <p:sp>
        <p:nvSpPr>
          <p:cNvPr id="7" name="TextBox 6">
            <a:extLst>
              <a:ext uri="{FF2B5EF4-FFF2-40B4-BE49-F238E27FC236}">
                <a16:creationId xmlns:a16="http://schemas.microsoft.com/office/drawing/2014/main" id="{5772D2E4-F162-4E1E-8A64-CA3E371018FB}"/>
              </a:ext>
            </a:extLst>
          </p:cNvPr>
          <p:cNvSpPr txBox="1"/>
          <p:nvPr/>
        </p:nvSpPr>
        <p:spPr>
          <a:xfrm>
            <a:off x="300682" y="2328759"/>
            <a:ext cx="11590636" cy="1569660"/>
          </a:xfrm>
          <a:prstGeom prst="rect">
            <a:avLst/>
          </a:prstGeom>
          <a:noFill/>
        </p:spPr>
        <p:txBody>
          <a:bodyPr wrap="square" rtlCol="0">
            <a:spAutoFit/>
          </a:bodyPr>
          <a:lstStyle/>
          <a:p>
            <a:pPr marL="0" marR="0" algn="ctr">
              <a:spcBef>
                <a:spcPts val="0"/>
              </a:spcBef>
              <a:spcAft>
                <a:spcPts val="0"/>
              </a:spcAft>
            </a:pPr>
            <a:r>
              <a:rPr lang="en-US" sz="3200" i="1" dirty="0">
                <a:effectLst/>
                <a:latin typeface="Arial" panose="020B0604020202020204" pitchFamily="34" charset="0"/>
                <a:ea typeface="Times New Roman" panose="02020603050405020304" pitchFamily="18" charset="0"/>
              </a:rPr>
              <a:t>The method by which a believer’s hope in the return of Christ manifests itself is realized in this; </a:t>
            </a:r>
          </a:p>
          <a:p>
            <a:pPr marL="0" marR="0" algn="ctr">
              <a:spcBef>
                <a:spcPts val="0"/>
              </a:spcBef>
              <a:spcAft>
                <a:spcPts val="0"/>
              </a:spcAft>
            </a:pPr>
            <a:r>
              <a:rPr lang="en-US" sz="3200" i="1" dirty="0">
                <a:effectLst/>
                <a:latin typeface="Arial" panose="020B0604020202020204" pitchFamily="34" charset="0"/>
                <a:ea typeface="Times New Roman" panose="02020603050405020304" pitchFamily="18" charset="0"/>
              </a:rPr>
              <a:t>he or she comforts others.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47751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“Comfort” – “Parakaleo”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82008"/>
          </a:xfrm>
          <a:prstGeom prst="rect">
            <a:avLst/>
          </a:prstGeom>
          <a:noFill/>
        </p:spPr>
        <p:txBody>
          <a:bodyPr wrap="square" rtlCol="0">
            <a:spAutoFit/>
          </a:bodyPr>
          <a:lstStyle/>
          <a:p>
            <a:pPr marL="457200" marR="0" indent="-457200" algn="just">
              <a:lnSpc>
                <a:spcPct val="97000"/>
              </a:lnSpc>
              <a:spcBef>
                <a:spcPts val="0"/>
              </a:spcBef>
              <a:spcAft>
                <a:spcPts val="0"/>
              </a:spcAft>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Calibri" panose="020F0502020204030204" pitchFamily="34" charset="0"/>
              </a:rPr>
              <a:t>“parakaleo” – “to call alongside another, to call for someone, to summons to oneself.”</a:t>
            </a:r>
          </a:p>
          <a:p>
            <a:pPr marL="914400" lvl="1" indent="-457200" algn="just">
              <a:lnSpc>
                <a:spcPct val="97000"/>
              </a:lnSpc>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Calibri" panose="020F0502020204030204" pitchFamily="34" charset="0"/>
              </a:rPr>
              <a:t>from “para” – side of, alongside, beside; and</a:t>
            </a:r>
          </a:p>
          <a:p>
            <a:pPr marL="914400" lvl="1" indent="-457200" algn="just">
              <a:lnSpc>
                <a:spcPct val="97000"/>
              </a:lnSpc>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Calibri" panose="020F0502020204030204" pitchFamily="34" charset="0"/>
              </a:rPr>
              <a:t>from “</a:t>
            </a:r>
            <a:r>
              <a:rPr lang="en-US" sz="2800" i="1" dirty="0" err="1">
                <a:latin typeface="Calibri" panose="020F0502020204030204" pitchFamily="34" charset="0"/>
                <a:ea typeface="Calibri" panose="020F0502020204030204" pitchFamily="34" charset="0"/>
                <a:cs typeface="Calibri" panose="020F0502020204030204" pitchFamily="34" charset="0"/>
              </a:rPr>
              <a:t>kaleo</a:t>
            </a:r>
            <a:r>
              <a:rPr lang="en-US" sz="2800" i="1" dirty="0">
                <a:latin typeface="Calibri" panose="020F0502020204030204" pitchFamily="34" charset="0"/>
                <a:ea typeface="Calibri" panose="020F0502020204030204" pitchFamily="34" charset="0"/>
                <a:cs typeface="Calibri" panose="020F0502020204030204" pitchFamily="34" charset="0"/>
              </a:rPr>
              <a:t>” – the verb meaning, “to call.”</a:t>
            </a:r>
          </a:p>
          <a:p>
            <a:pPr marL="914400" lvl="1" indent="-457200" algn="just">
              <a:lnSpc>
                <a:spcPct val="97000"/>
              </a:lnSpc>
              <a:buFont typeface="Wingdings" panose="05000000000000000000" pitchFamily="2" charset="2"/>
              <a:buChar char="§"/>
            </a:pPr>
            <a:endParaRPr lang="en-US" sz="2800"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17E42C85-0DB9-44B6-AAA4-02EDAA193D59}"/>
              </a:ext>
            </a:extLst>
          </p:cNvPr>
          <p:cNvGraphicFramePr>
            <a:graphicFrameLocks noGrp="1"/>
          </p:cNvGraphicFramePr>
          <p:nvPr>
            <p:extLst>
              <p:ext uri="{D42A27DB-BD31-4B8C-83A1-F6EECF244321}">
                <p14:modId xmlns:p14="http://schemas.microsoft.com/office/powerpoint/2010/main" val="899395522"/>
              </p:ext>
            </p:extLst>
          </p:nvPr>
        </p:nvGraphicFramePr>
        <p:xfrm>
          <a:off x="885826" y="2719916"/>
          <a:ext cx="10382250" cy="3878856"/>
        </p:xfrm>
        <a:graphic>
          <a:graphicData uri="http://schemas.openxmlformats.org/drawingml/2006/table">
            <a:tbl>
              <a:tblPr firstRow="1" bandRow="1">
                <a:tableStyleId>{D27102A9-8310-4765-A935-A1911B00CA55}</a:tableStyleId>
              </a:tblPr>
              <a:tblGrid>
                <a:gridCol w="3460750">
                  <a:extLst>
                    <a:ext uri="{9D8B030D-6E8A-4147-A177-3AD203B41FA5}">
                      <a16:colId xmlns:a16="http://schemas.microsoft.com/office/drawing/2014/main" val="35143599"/>
                    </a:ext>
                  </a:extLst>
                </a:gridCol>
                <a:gridCol w="3460750">
                  <a:extLst>
                    <a:ext uri="{9D8B030D-6E8A-4147-A177-3AD203B41FA5}">
                      <a16:colId xmlns:a16="http://schemas.microsoft.com/office/drawing/2014/main" val="777066295"/>
                    </a:ext>
                  </a:extLst>
                </a:gridCol>
                <a:gridCol w="3460750">
                  <a:extLst>
                    <a:ext uri="{9D8B030D-6E8A-4147-A177-3AD203B41FA5}">
                      <a16:colId xmlns:a16="http://schemas.microsoft.com/office/drawing/2014/main" val="867850080"/>
                    </a:ext>
                  </a:extLst>
                </a:gridCol>
              </a:tblGrid>
              <a:tr h="484857">
                <a:tc>
                  <a:txBody>
                    <a:bodyPr/>
                    <a:lstStyle/>
                    <a:p>
                      <a:r>
                        <a:rPr lang="en-US" b="0" dirty="0"/>
                        <a:t>To admonish</a:t>
                      </a:r>
                    </a:p>
                  </a:txBody>
                  <a:tcPr/>
                </a:tc>
                <a:tc>
                  <a:txBody>
                    <a:bodyPr/>
                    <a:lstStyle/>
                    <a:p>
                      <a:r>
                        <a:rPr lang="en-US" b="0" dirty="0"/>
                        <a:t>To encourage</a:t>
                      </a:r>
                    </a:p>
                  </a:txBody>
                  <a:tcPr/>
                </a:tc>
                <a:tc>
                  <a:txBody>
                    <a:bodyPr/>
                    <a:lstStyle/>
                    <a:p>
                      <a:r>
                        <a:rPr lang="en-US" b="0" dirty="0"/>
                        <a:t>To plead</a:t>
                      </a:r>
                    </a:p>
                  </a:txBody>
                  <a:tcPr/>
                </a:tc>
                <a:extLst>
                  <a:ext uri="{0D108BD9-81ED-4DB2-BD59-A6C34878D82A}">
                    <a16:rowId xmlns:a16="http://schemas.microsoft.com/office/drawing/2014/main" val="1099896411"/>
                  </a:ext>
                </a:extLst>
              </a:tr>
              <a:tr h="484857">
                <a:tc>
                  <a:txBody>
                    <a:bodyPr/>
                    <a:lstStyle/>
                    <a:p>
                      <a:r>
                        <a:rPr lang="en-US" dirty="0"/>
                        <a:t>To appeal</a:t>
                      </a:r>
                    </a:p>
                  </a:txBody>
                  <a:tcPr/>
                </a:tc>
                <a:tc>
                  <a:txBody>
                    <a:bodyPr/>
                    <a:lstStyle/>
                    <a:p>
                      <a:r>
                        <a:rPr lang="en-US" dirty="0"/>
                        <a:t>To entreat</a:t>
                      </a:r>
                    </a:p>
                  </a:txBody>
                  <a:tcPr/>
                </a:tc>
                <a:tc>
                  <a:txBody>
                    <a:bodyPr/>
                    <a:lstStyle/>
                    <a:p>
                      <a:r>
                        <a:rPr lang="en-US" dirty="0"/>
                        <a:t>To petition</a:t>
                      </a:r>
                    </a:p>
                  </a:txBody>
                  <a:tcPr/>
                </a:tc>
                <a:extLst>
                  <a:ext uri="{0D108BD9-81ED-4DB2-BD59-A6C34878D82A}">
                    <a16:rowId xmlns:a16="http://schemas.microsoft.com/office/drawing/2014/main" val="464313615"/>
                  </a:ext>
                </a:extLst>
              </a:tr>
              <a:tr h="484857">
                <a:tc>
                  <a:txBody>
                    <a:bodyPr/>
                    <a:lstStyle/>
                    <a:p>
                      <a:r>
                        <a:rPr lang="en-US" dirty="0"/>
                        <a:t>To advocate</a:t>
                      </a:r>
                    </a:p>
                  </a:txBody>
                  <a:tcPr/>
                </a:tc>
                <a:tc>
                  <a:txBody>
                    <a:bodyPr/>
                    <a:lstStyle/>
                    <a:p>
                      <a:r>
                        <a:rPr lang="en-US" dirty="0"/>
                        <a:t>To exhort</a:t>
                      </a:r>
                    </a:p>
                  </a:txBody>
                  <a:tcPr/>
                </a:tc>
                <a:tc>
                  <a:txBody>
                    <a:bodyPr/>
                    <a:lstStyle/>
                    <a:p>
                      <a:r>
                        <a:rPr lang="en-US" dirty="0"/>
                        <a:t>To preach</a:t>
                      </a:r>
                    </a:p>
                  </a:txBody>
                  <a:tcPr/>
                </a:tc>
                <a:extLst>
                  <a:ext uri="{0D108BD9-81ED-4DB2-BD59-A6C34878D82A}">
                    <a16:rowId xmlns:a16="http://schemas.microsoft.com/office/drawing/2014/main" val="4105178554"/>
                  </a:ext>
                </a:extLst>
              </a:tr>
              <a:tr h="484857">
                <a:tc>
                  <a:txBody>
                    <a:bodyPr/>
                    <a:lstStyle/>
                    <a:p>
                      <a:r>
                        <a:rPr lang="en-US" dirty="0"/>
                        <a:t>To be of benefit for another</a:t>
                      </a:r>
                    </a:p>
                  </a:txBody>
                  <a:tcPr/>
                </a:tc>
                <a:tc>
                  <a:txBody>
                    <a:bodyPr/>
                    <a:lstStyle/>
                    <a:p>
                      <a:r>
                        <a:rPr lang="en-US" dirty="0"/>
                        <a:t>To give</a:t>
                      </a:r>
                    </a:p>
                  </a:txBody>
                  <a:tcPr/>
                </a:tc>
                <a:tc>
                  <a:txBody>
                    <a:bodyPr/>
                    <a:lstStyle/>
                    <a:p>
                      <a:r>
                        <a:rPr lang="en-US" dirty="0"/>
                        <a:t>To render aid/help/assist</a:t>
                      </a:r>
                    </a:p>
                  </a:txBody>
                  <a:tcPr/>
                </a:tc>
                <a:extLst>
                  <a:ext uri="{0D108BD9-81ED-4DB2-BD59-A6C34878D82A}">
                    <a16:rowId xmlns:a16="http://schemas.microsoft.com/office/drawing/2014/main" val="3880827448"/>
                  </a:ext>
                </a:extLst>
              </a:tr>
              <a:tr h="484857">
                <a:tc>
                  <a:txBody>
                    <a:bodyPr/>
                    <a:lstStyle/>
                    <a:p>
                      <a:r>
                        <a:rPr lang="en-US" dirty="0"/>
                        <a:t>To beg</a:t>
                      </a:r>
                    </a:p>
                  </a:txBody>
                  <a:tcPr/>
                </a:tc>
                <a:tc>
                  <a:txBody>
                    <a:bodyPr/>
                    <a:lstStyle/>
                    <a:p>
                      <a:r>
                        <a:rPr lang="en-US" dirty="0"/>
                        <a:t>To implore</a:t>
                      </a:r>
                    </a:p>
                  </a:txBody>
                  <a:tcPr/>
                </a:tc>
                <a:tc>
                  <a:txBody>
                    <a:bodyPr/>
                    <a:lstStyle/>
                    <a:p>
                      <a:r>
                        <a:rPr lang="en-US" dirty="0"/>
                        <a:t>To request</a:t>
                      </a:r>
                    </a:p>
                  </a:txBody>
                  <a:tcPr/>
                </a:tc>
                <a:extLst>
                  <a:ext uri="{0D108BD9-81ED-4DB2-BD59-A6C34878D82A}">
                    <a16:rowId xmlns:a16="http://schemas.microsoft.com/office/drawing/2014/main" val="298751716"/>
                  </a:ext>
                </a:extLst>
              </a:tr>
              <a:tr h="484857">
                <a:tc>
                  <a:txBody>
                    <a:bodyPr/>
                    <a:lstStyle/>
                    <a:p>
                      <a:r>
                        <a:rPr lang="en-US" dirty="0"/>
                        <a:t>To beseech</a:t>
                      </a:r>
                    </a:p>
                  </a:txBody>
                  <a:tcPr/>
                </a:tc>
                <a:tc>
                  <a:txBody>
                    <a:bodyPr/>
                    <a:lstStyle/>
                    <a:p>
                      <a:r>
                        <a:rPr lang="en-US" dirty="0"/>
                        <a:t>To instruct or teach</a:t>
                      </a:r>
                    </a:p>
                  </a:txBody>
                  <a:tcPr/>
                </a:tc>
                <a:tc>
                  <a:txBody>
                    <a:bodyPr/>
                    <a:lstStyle/>
                    <a:p>
                      <a:r>
                        <a:rPr lang="en-US" dirty="0"/>
                        <a:t>To speak in favor/defense of</a:t>
                      </a:r>
                    </a:p>
                  </a:txBody>
                  <a:tcPr/>
                </a:tc>
                <a:extLst>
                  <a:ext uri="{0D108BD9-81ED-4DB2-BD59-A6C34878D82A}">
                    <a16:rowId xmlns:a16="http://schemas.microsoft.com/office/drawing/2014/main" val="2661645930"/>
                  </a:ext>
                </a:extLst>
              </a:tr>
              <a:tr h="484857">
                <a:tc>
                  <a:txBody>
                    <a:bodyPr/>
                    <a:lstStyle/>
                    <a:p>
                      <a:r>
                        <a:rPr lang="en-US" dirty="0"/>
                        <a:t>To comfort</a:t>
                      </a:r>
                    </a:p>
                  </a:txBody>
                  <a:tcPr/>
                </a:tc>
                <a:tc>
                  <a:txBody>
                    <a:bodyPr/>
                    <a:lstStyle/>
                    <a:p>
                      <a:r>
                        <a:rPr lang="en-US" dirty="0"/>
                        <a:t>To invite</a:t>
                      </a:r>
                    </a:p>
                  </a:txBody>
                  <a:tcPr/>
                </a:tc>
                <a:tc>
                  <a:txBody>
                    <a:bodyPr/>
                    <a:lstStyle/>
                    <a:p>
                      <a:r>
                        <a:rPr lang="en-US" dirty="0"/>
                        <a:t>To summon</a:t>
                      </a:r>
                    </a:p>
                  </a:txBody>
                  <a:tcPr/>
                </a:tc>
                <a:extLst>
                  <a:ext uri="{0D108BD9-81ED-4DB2-BD59-A6C34878D82A}">
                    <a16:rowId xmlns:a16="http://schemas.microsoft.com/office/drawing/2014/main" val="1414743789"/>
                  </a:ext>
                </a:extLst>
              </a:tr>
              <a:tr h="484857">
                <a:tc>
                  <a:txBody>
                    <a:bodyPr/>
                    <a:lstStyle/>
                    <a:p>
                      <a:r>
                        <a:rPr lang="en-US" dirty="0"/>
                        <a:t>To console or </a:t>
                      </a:r>
                      <a:r>
                        <a:rPr lang="en-US" dirty="0" err="1"/>
                        <a:t>consiliate</a:t>
                      </a:r>
                      <a:endParaRPr lang="en-US" dirty="0"/>
                    </a:p>
                  </a:txBody>
                  <a:tcPr/>
                </a:tc>
                <a:tc>
                  <a:txBody>
                    <a:bodyPr/>
                    <a:lstStyle/>
                    <a:p>
                      <a:r>
                        <a:rPr lang="en-US" dirty="0"/>
                        <a:t>To make and appeal</a:t>
                      </a:r>
                    </a:p>
                  </a:txBody>
                  <a:tcPr/>
                </a:tc>
                <a:tc>
                  <a:txBody>
                    <a:bodyPr/>
                    <a:lstStyle/>
                    <a:p>
                      <a:r>
                        <a:rPr lang="en-US" dirty="0"/>
                        <a:t>To urge, earnestly ask for</a:t>
                      </a:r>
                    </a:p>
                  </a:txBody>
                  <a:tcPr/>
                </a:tc>
                <a:extLst>
                  <a:ext uri="{0D108BD9-81ED-4DB2-BD59-A6C34878D82A}">
                    <a16:rowId xmlns:a16="http://schemas.microsoft.com/office/drawing/2014/main" val="2313590716"/>
                  </a:ext>
                </a:extLst>
              </a:tr>
            </a:tbl>
          </a:graphicData>
        </a:graphic>
      </p:graphicFrame>
    </p:spTree>
    <p:extLst>
      <p:ext uri="{BB962C8B-B14F-4D97-AF65-F5344CB8AC3E}">
        <p14:creationId xmlns:p14="http://schemas.microsoft.com/office/powerpoint/2010/main" val="11555353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247864"/>
          </a:xfrm>
          <a:prstGeom prst="rect">
            <a:avLst/>
          </a:prstGeom>
          <a:noFill/>
        </p:spPr>
        <p:txBody>
          <a:bodyPr wrap="square" rtlCol="0">
            <a:spAutoFit/>
          </a:bodyPr>
          <a:lstStyle/>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Matthew 8:5</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And when Jesus entered Capernaum, a centurion came to Him, </a:t>
            </a:r>
            <a:r>
              <a:rPr lang="en-US" sz="2600" b="1" i="1" u="sng" dirty="0">
                <a:effectLst/>
                <a:latin typeface="Calibri" panose="020F0502020204030204" pitchFamily="34" charset="0"/>
                <a:ea typeface="Times New Roman" panose="02020603050405020304" pitchFamily="18" charset="0"/>
                <a:cs typeface="Calibri" panose="020F0502020204030204" pitchFamily="34" charset="0"/>
              </a:rPr>
              <a:t>imploring</a:t>
            </a:r>
            <a:r>
              <a:rPr lang="en-US" sz="2600" i="1" dirty="0">
                <a:effectLst/>
                <a:latin typeface="Calibri" panose="020F0502020204030204" pitchFamily="34" charset="0"/>
                <a:ea typeface="Times New Roman" panose="02020603050405020304" pitchFamily="18" charset="0"/>
                <a:cs typeface="Calibri" panose="020F0502020204030204" pitchFamily="34" charset="0"/>
              </a:rPr>
              <a:t> Him…</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Matthew 8:31</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The demons began to </a:t>
            </a:r>
            <a:r>
              <a:rPr lang="en-US" sz="2600" b="1" i="1" u="sng" dirty="0">
                <a:effectLst/>
                <a:latin typeface="Calibri" panose="020F0502020204030204" pitchFamily="34" charset="0"/>
                <a:ea typeface="Times New Roman" panose="02020603050405020304" pitchFamily="18" charset="0"/>
                <a:cs typeface="Calibri" panose="020F0502020204030204" pitchFamily="34" charset="0"/>
              </a:rPr>
              <a:t>entreat</a:t>
            </a:r>
            <a:r>
              <a:rPr lang="en-US" sz="2600" i="1" dirty="0">
                <a:effectLst/>
                <a:latin typeface="Calibri" panose="020F0502020204030204" pitchFamily="34" charset="0"/>
                <a:ea typeface="Times New Roman" panose="02020603050405020304" pitchFamily="18" charset="0"/>
                <a:cs typeface="Calibri" panose="020F0502020204030204" pitchFamily="34" charset="0"/>
              </a:rPr>
              <a:t> Him, saying, "If You are going to cast us out, send us into the herd of swine."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Matthew 18:29</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i="1" dirty="0">
                <a:effectLst/>
                <a:latin typeface="Calibri" panose="020F0502020204030204" pitchFamily="34" charset="0"/>
                <a:ea typeface="Times New Roman" panose="02020603050405020304" pitchFamily="18" charset="0"/>
                <a:cs typeface="Calibri" panose="020F0502020204030204" pitchFamily="34" charset="0"/>
              </a:rPr>
              <a:t>So his fellow slave fell to the ground and began to </a:t>
            </a:r>
            <a:r>
              <a:rPr lang="en-US" sz="2600" b="1" i="1" u="sng" dirty="0">
                <a:effectLst/>
                <a:latin typeface="Calibri" panose="020F0502020204030204" pitchFamily="34" charset="0"/>
                <a:ea typeface="Times New Roman" panose="02020603050405020304" pitchFamily="18" charset="0"/>
                <a:cs typeface="Calibri" panose="020F0502020204030204" pitchFamily="34" charset="0"/>
              </a:rPr>
              <a:t>plead</a:t>
            </a:r>
            <a:r>
              <a:rPr lang="en-US" sz="2600" i="1" dirty="0">
                <a:effectLst/>
                <a:latin typeface="Calibri" panose="020F0502020204030204" pitchFamily="34" charset="0"/>
                <a:ea typeface="Times New Roman" panose="02020603050405020304" pitchFamily="18" charset="0"/>
                <a:cs typeface="Calibri" panose="020F0502020204030204" pitchFamily="34" charset="0"/>
              </a:rPr>
              <a:t> with him, saying, 'Have patience with me and I will repay you.’ </a:t>
            </a:r>
          </a:p>
          <a:p>
            <a:pPr marL="0" marR="0" algn="just">
              <a:spcBef>
                <a:spcPts val="0"/>
              </a:spcBef>
              <a:spcAft>
                <a:spcPts val="0"/>
              </a:spcAft>
            </a:pPr>
            <a:endParaRPr lang="en-US" sz="2600" i="1"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Matthew 18:32</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Then summoning him, his lord said to him, ‘You wicked slave, I forgave you all that debt because you </a:t>
            </a:r>
            <a:r>
              <a:rPr lang="en-US" sz="2600" b="1" i="1" u="sng" dirty="0">
                <a:latin typeface="Calibri" panose="020F0502020204030204" pitchFamily="34" charset="0"/>
                <a:cs typeface="Calibri" panose="020F0502020204030204" pitchFamily="34" charset="0"/>
              </a:rPr>
              <a:t>pleaded</a:t>
            </a:r>
            <a:r>
              <a:rPr lang="en-US" sz="2600" i="1" dirty="0">
                <a:latin typeface="Calibri" panose="020F0502020204030204" pitchFamily="34" charset="0"/>
                <a:cs typeface="Calibri" panose="020F0502020204030204" pitchFamily="34" charset="0"/>
              </a:rPr>
              <a:t> with me.’ </a:t>
            </a:r>
            <a:endParaRPr lang="en-US" sz="2600" dirty="0">
              <a:latin typeface="Calibri" panose="020F0502020204030204" pitchFamily="34" charset="0"/>
              <a:cs typeface="Calibri" panose="020F0502020204030204" pitchFamily="34" charset="0"/>
            </a:endParaRPr>
          </a:p>
          <a:p>
            <a:pPr marL="0" marR="0" algn="just">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23868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175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175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Parakaleo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724644"/>
          </a:xfrm>
          <a:prstGeom prst="rect">
            <a:avLst/>
          </a:prstGeom>
          <a:noFill/>
        </p:spPr>
        <p:txBody>
          <a:bodyPr wrap="square" rtlCol="0">
            <a:spAutoFit/>
          </a:bodyPr>
          <a:lstStyle/>
          <a:p>
            <a:pPr algn="just"/>
            <a:r>
              <a:rPr lang="en-US" sz="2600" i="1" dirty="0">
                <a:latin typeface="Calibri" panose="020F0502020204030204" pitchFamily="34" charset="0"/>
                <a:cs typeface="Calibri" panose="020F0502020204030204" pitchFamily="34" charset="0"/>
              </a:rPr>
              <a:t>Acts 8:31</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And he said, "Well, how could I, unless someone guides me?" And he </a:t>
            </a:r>
            <a:r>
              <a:rPr lang="en-US" sz="2600" b="1" i="1" u="sng" dirty="0">
                <a:latin typeface="Calibri" panose="020F0502020204030204" pitchFamily="34" charset="0"/>
                <a:cs typeface="Calibri" panose="020F0502020204030204" pitchFamily="34" charset="0"/>
              </a:rPr>
              <a:t>invited</a:t>
            </a:r>
            <a:r>
              <a:rPr lang="en-US" sz="2600" i="1" dirty="0">
                <a:latin typeface="Calibri" panose="020F0502020204030204" pitchFamily="34" charset="0"/>
                <a:cs typeface="Calibri" panose="020F0502020204030204" pitchFamily="34" charset="0"/>
              </a:rPr>
              <a:t> Philip to come up and sit with him.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Acts 14:21-22</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21 After they had preached the gospel to that city and had made many disciples, they returned to Lystra and to Iconium and to Antioch, 22 strengthening the souls of the disciples, </a:t>
            </a:r>
            <a:r>
              <a:rPr lang="en-US" sz="2600" b="1" i="1" u="sng" dirty="0">
                <a:latin typeface="Calibri" panose="020F0502020204030204" pitchFamily="34" charset="0"/>
                <a:cs typeface="Calibri" panose="020F0502020204030204" pitchFamily="34" charset="0"/>
              </a:rPr>
              <a:t>encouraging</a:t>
            </a:r>
            <a:r>
              <a:rPr lang="en-US" sz="2600" i="1" dirty="0">
                <a:latin typeface="Calibri" panose="020F0502020204030204" pitchFamily="34" charset="0"/>
                <a:cs typeface="Calibri" panose="020F0502020204030204" pitchFamily="34" charset="0"/>
              </a:rPr>
              <a:t> them to continue in the faith, and saying, "Through many tribulations we must enter the kingdom of God."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Acts 16:9</a:t>
            </a:r>
            <a:endParaRPr lang="en-US" sz="2600" dirty="0">
              <a:latin typeface="Calibri" panose="020F0502020204030204" pitchFamily="34" charset="0"/>
              <a:cs typeface="Calibri" panose="020F0502020204030204" pitchFamily="34" charset="0"/>
            </a:endParaRPr>
          </a:p>
          <a:p>
            <a:pPr algn="just"/>
            <a:r>
              <a:rPr lang="en-US" sz="2600" i="1" dirty="0">
                <a:latin typeface="Calibri" panose="020F0502020204030204" pitchFamily="34" charset="0"/>
                <a:cs typeface="Calibri" panose="020F0502020204030204" pitchFamily="34" charset="0"/>
              </a:rPr>
              <a:t>A vision appeared to Paul in the night: a man of Macedonia was standing and </a:t>
            </a:r>
            <a:r>
              <a:rPr lang="en-US" sz="2600" b="1" i="1" u="sng" dirty="0">
                <a:latin typeface="Calibri" panose="020F0502020204030204" pitchFamily="34" charset="0"/>
                <a:cs typeface="Calibri" panose="020F0502020204030204" pitchFamily="34" charset="0"/>
              </a:rPr>
              <a:t>appealing</a:t>
            </a:r>
            <a:r>
              <a:rPr lang="en-US" sz="2600" i="1" dirty="0">
                <a:latin typeface="Calibri" panose="020F0502020204030204" pitchFamily="34" charset="0"/>
                <a:cs typeface="Calibri" panose="020F0502020204030204" pitchFamily="34" charset="0"/>
              </a:rPr>
              <a:t> to him, and saying, "Come over to Macedonia and help us." </a:t>
            </a:r>
            <a:endParaRPr lang="en-US" sz="2600" dirty="0">
              <a:latin typeface="Calibri" panose="020F0502020204030204" pitchFamily="34" charset="0"/>
              <a:cs typeface="Calibri" panose="020F0502020204030204" pitchFamily="34" charset="0"/>
            </a:endParaRPr>
          </a:p>
          <a:p>
            <a:pPr algn="just"/>
            <a:r>
              <a:rPr lang="en-US" sz="2800" i="1" dirty="0">
                <a:latin typeface="Calibri" panose="020F0502020204030204" pitchFamily="34" charset="0"/>
                <a:cs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22826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13389</TotalTime>
  <Words>1672</Words>
  <Application>Microsoft Office PowerPoint</Application>
  <PresentationFormat>Widescreen</PresentationFormat>
  <Paragraphs>163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281</cp:revision>
  <cp:lastPrinted>2020-05-22T15:03:41Z</cp:lastPrinted>
  <dcterms:created xsi:type="dcterms:W3CDTF">2019-06-22T19:37:39Z</dcterms:created>
  <dcterms:modified xsi:type="dcterms:W3CDTF">2021-09-03T21:06:49Z</dcterms:modified>
</cp:coreProperties>
</file>